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9" r:id="rId3"/>
    <p:sldId id="270" r:id="rId4"/>
    <p:sldId id="272" r:id="rId5"/>
    <p:sldId id="273" r:id="rId6"/>
    <p:sldId id="274" r:id="rId7"/>
    <p:sldId id="275" r:id="rId8"/>
    <p:sldId id="283" r:id="rId9"/>
    <p:sldId id="284" r:id="rId10"/>
    <p:sldId id="285" r:id="rId11"/>
    <p:sldId id="286" r:id="rId12"/>
    <p:sldId id="276" r:id="rId13"/>
    <p:sldId id="289" r:id="rId14"/>
    <p:sldId id="277" r:id="rId15"/>
    <p:sldId id="290" r:id="rId16"/>
    <p:sldId id="291" r:id="rId17"/>
    <p:sldId id="292" r:id="rId18"/>
    <p:sldId id="278" r:id="rId19"/>
    <p:sldId id="280" r:id="rId20"/>
    <p:sldId id="281" r:id="rId2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CA243"/>
    <a:srgbClr val="EAEAEA"/>
    <a:srgbClr val="ED4E24"/>
    <a:srgbClr val="4D3040"/>
    <a:srgbClr val="00AEEF"/>
    <a:srgbClr val="008000"/>
    <a:srgbClr val="009900"/>
    <a:srgbClr val="1602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508" autoAdjust="0"/>
    <p:restoredTop sz="99587" autoAdjust="0"/>
  </p:normalViewPr>
  <p:slideViewPr>
    <p:cSldViewPr snapToGrid="0" snapToObjects="1">
      <p:cViewPr varScale="1">
        <p:scale>
          <a:sx n="91" d="100"/>
          <a:sy n="91" d="100"/>
        </p:scale>
        <p:origin x="-872" y="-1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printerSettings" Target="printerSettings/printerSettings1.bin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F8D8D5D-A61F-8548-9271-D5D35D5D5F98}" type="datetimeFigureOut">
              <a:rPr lang="en-US" smtClean="0"/>
              <a:t>2/7/15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2BABFCF-DB33-0F46-90C7-263FA7AB63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7350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F8D8D5D-A61F-8548-9271-D5D35D5D5F98}" type="datetimeFigureOut">
              <a:rPr lang="en-US" smtClean="0"/>
              <a:t>2/7/15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2BABFCF-DB33-0F46-90C7-263FA7AB63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8229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F8D8D5D-A61F-8548-9271-D5D35D5D5F98}" type="datetimeFigureOut">
              <a:rPr lang="en-US" smtClean="0"/>
              <a:t>2/7/15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2BABFCF-DB33-0F46-90C7-263FA7AB63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4662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F8D8D5D-A61F-8548-9271-D5D35D5D5F98}" type="datetimeFigureOut">
              <a:rPr lang="en-US" smtClean="0"/>
              <a:t>2/7/15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2BABFCF-DB33-0F46-90C7-263FA7AB63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2245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F8D8D5D-A61F-8548-9271-D5D35D5D5F98}" type="datetimeFigureOut">
              <a:rPr lang="en-US" smtClean="0"/>
              <a:t>2/7/15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2BABFCF-DB33-0F46-90C7-263FA7AB63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2507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F8D8D5D-A61F-8548-9271-D5D35D5D5F98}" type="datetimeFigureOut">
              <a:rPr lang="en-US" smtClean="0"/>
              <a:t>2/7/15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2BABFCF-DB33-0F46-90C7-263FA7AB63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8460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F8D8D5D-A61F-8548-9271-D5D35D5D5F98}" type="datetimeFigureOut">
              <a:rPr lang="en-US" smtClean="0"/>
              <a:t>2/7/15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2BABFCF-DB33-0F46-90C7-263FA7AB63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880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F8D8D5D-A61F-8548-9271-D5D35D5D5F98}" type="datetimeFigureOut">
              <a:rPr lang="en-US" smtClean="0"/>
              <a:t>2/7/15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1983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F8D8D5D-A61F-8548-9271-D5D35D5D5F98}" type="datetimeFigureOut">
              <a:rPr lang="en-US" smtClean="0"/>
              <a:t>2/7/15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2BABFCF-DB33-0F46-90C7-263FA7AB63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2138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F8D8D5D-A61F-8548-9271-D5D35D5D5F98}" type="datetimeFigureOut">
              <a:rPr lang="en-US" smtClean="0"/>
              <a:t>2/7/15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2BABFCF-DB33-0F46-90C7-263FA7AB63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0202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F8D8D5D-A61F-8548-9271-D5D35D5D5F98}" type="datetimeFigureOut">
              <a:rPr lang="en-US" smtClean="0"/>
              <a:t>2/7/15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2BABFCF-DB33-0F46-90C7-263FA7AB63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4350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g"/><Relationship Id="rId14" Type="http://schemas.openxmlformats.org/officeDocument/2006/relationships/image" Target="../media/image2.gi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"/>
            <a:ext cx="9144000" cy="6883637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/>
          <p:nvPr userDrawn="1"/>
        </p:nvSpPr>
        <p:spPr>
          <a:xfrm>
            <a:off x="7246837" y="6292986"/>
            <a:ext cx="1905709" cy="41546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38100" dist="38100" dir="2400000" algn="t" rotWithShape="0">
              <a:prstClr val="black">
                <a:alpha val="5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8288" y="6356274"/>
            <a:ext cx="1518175" cy="311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4181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JPG"/><Relationship Id="rId3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408220" y="4404082"/>
            <a:ext cx="4535786" cy="1611463"/>
          </a:xfrm>
          <a:prstGeom prst="rect">
            <a:avLst/>
          </a:prstGeom>
          <a:solidFill>
            <a:srgbClr val="00AEEF"/>
          </a:solidFill>
          <a:ln>
            <a:noFill/>
          </a:ln>
          <a:effectLst>
            <a:outerShdw blurRad="50800" dist="63500" dir="8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71186" y="4431242"/>
            <a:ext cx="6400800" cy="1584303"/>
          </a:xfrm>
        </p:spPr>
        <p:txBody>
          <a:bodyPr>
            <a:norm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  <a:latin typeface="Arial"/>
                <a:cs typeface="Arial"/>
              </a:rPr>
              <a:t>Dr. Charles Severance</a:t>
            </a:r>
          </a:p>
          <a:p>
            <a:r>
              <a:rPr lang="en-US" sz="2000" b="1" dirty="0" smtClean="0">
                <a:solidFill>
                  <a:schemeClr val="bg1"/>
                </a:solidFill>
                <a:latin typeface="Arial"/>
                <a:cs typeface="Arial"/>
              </a:rPr>
              <a:t>Sakai PMC Chair</a:t>
            </a:r>
          </a:p>
          <a:p>
            <a:r>
              <a:rPr lang="en-US" sz="2000" b="1" dirty="0" smtClean="0">
                <a:solidFill>
                  <a:schemeClr val="bg1"/>
                </a:solidFill>
                <a:latin typeface="Arial"/>
                <a:cs typeface="Arial"/>
              </a:rPr>
              <a:t>University of Michigan</a:t>
            </a:r>
          </a:p>
          <a:p>
            <a:r>
              <a:rPr lang="en-US" sz="2000" b="1" dirty="0" smtClean="0">
                <a:solidFill>
                  <a:schemeClr val="bg1"/>
                </a:solidFill>
                <a:latin typeface="Arial"/>
                <a:cs typeface="Arial"/>
              </a:rPr>
              <a:t>Sakai Chief Strategist, </a:t>
            </a:r>
            <a:r>
              <a:rPr lang="en-US" sz="2000" b="1" dirty="0" err="1" smtClean="0">
                <a:solidFill>
                  <a:schemeClr val="bg1"/>
                </a:solidFill>
                <a:latin typeface="Arial"/>
                <a:cs typeface="Arial"/>
              </a:rPr>
              <a:t>Longsight</a:t>
            </a:r>
            <a:endParaRPr lang="en-US" sz="2000" b="1" dirty="0" smtClean="0">
              <a:solidFill>
                <a:schemeClr val="bg1"/>
              </a:solidFill>
              <a:latin typeface="Arial"/>
              <a:cs typeface="Arial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2911" y="1522863"/>
            <a:ext cx="3376941" cy="2990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455559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83730" y="6332271"/>
            <a:ext cx="734886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https://</a:t>
            </a:r>
            <a:r>
              <a:rPr lang="en-US" dirty="0" err="1">
                <a:solidFill>
                  <a:srgbClr val="000000"/>
                </a:solidFill>
              </a:rPr>
              <a:t>confluence.sakaiproject.org</a:t>
            </a:r>
            <a:r>
              <a:rPr lang="en-US" dirty="0">
                <a:solidFill>
                  <a:srgbClr val="000000"/>
                </a:solidFill>
              </a:rPr>
              <a:t>/display/REL/Sakai+11+straw+man</a:t>
            </a:r>
          </a:p>
        </p:txBody>
      </p:sp>
      <p:pic>
        <p:nvPicPr>
          <p:cNvPr id="5" name="Picture 4" descr="Untitled 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708" y="416940"/>
            <a:ext cx="7824627" cy="5531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8747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ntitled 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11418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5820" y="6333398"/>
            <a:ext cx="734886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https://</a:t>
            </a:r>
            <a:r>
              <a:rPr lang="en-US" dirty="0" err="1">
                <a:solidFill>
                  <a:srgbClr val="000000"/>
                </a:solidFill>
              </a:rPr>
              <a:t>confluence.sakaiproject.org</a:t>
            </a:r>
            <a:r>
              <a:rPr lang="en-US" dirty="0">
                <a:solidFill>
                  <a:srgbClr val="000000"/>
                </a:solidFill>
              </a:rPr>
              <a:t>/display/REL/Sakai+11+straw+man</a:t>
            </a:r>
          </a:p>
        </p:txBody>
      </p:sp>
      <p:sp>
        <p:nvSpPr>
          <p:cNvPr id="7" name="Left Arrow 6"/>
          <p:cNvSpPr/>
          <p:nvPr/>
        </p:nvSpPr>
        <p:spPr>
          <a:xfrm>
            <a:off x="3320281" y="3294221"/>
            <a:ext cx="754008" cy="238137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Untitl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176" y="2240121"/>
            <a:ext cx="8140700" cy="2108200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8120849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320511" y="393822"/>
            <a:ext cx="8131402" cy="950614"/>
          </a:xfrm>
          <a:prstGeom prst="rect">
            <a:avLst/>
          </a:prstGeom>
          <a:solidFill>
            <a:srgbClr val="00AEEF"/>
          </a:solidFill>
          <a:ln>
            <a:noFill/>
          </a:ln>
          <a:effectLst>
            <a:outerShdw blurRad="50800" dist="63500" dir="8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60192" y="27761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b="1" spc="-150" dirty="0" smtClean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Sakai 11 – Bold Innovation</a:t>
            </a:r>
            <a:endParaRPr lang="en-US" sz="4000" b="1" spc="-150" dirty="0">
              <a:solidFill>
                <a:schemeClr val="bg1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 descr="Morpheus-desktop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222" y="2061213"/>
            <a:ext cx="8596150" cy="3496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818107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orpheus-mobil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1556" y="197556"/>
            <a:ext cx="3132666" cy="4698999"/>
          </a:xfrm>
          <a:prstGeom prst="rect">
            <a:avLst/>
          </a:prstGeom>
        </p:spPr>
      </p:pic>
      <p:pic>
        <p:nvPicPr>
          <p:cNvPr id="5" name="Picture 4" descr="Morpheus-mobile-sitenav-expand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222" y="1847165"/>
            <a:ext cx="3226741" cy="4840111"/>
          </a:xfrm>
          <a:prstGeom prst="rect">
            <a:avLst/>
          </a:prstGeom>
        </p:spPr>
      </p:pic>
      <p:pic>
        <p:nvPicPr>
          <p:cNvPr id="6" name="Picture 5" descr="Morpheus-mobile-toolnav-expanded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3888" y="1344722"/>
            <a:ext cx="3226741" cy="4840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1666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320511" y="393822"/>
            <a:ext cx="8131402" cy="950614"/>
          </a:xfrm>
          <a:prstGeom prst="rect">
            <a:avLst/>
          </a:prstGeom>
          <a:solidFill>
            <a:srgbClr val="00AEEF"/>
          </a:solidFill>
          <a:ln>
            <a:noFill/>
          </a:ln>
          <a:effectLst>
            <a:outerShdw blurRad="50800" dist="63500" dir="8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60192" y="27761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b="1" spc="-150" dirty="0" smtClean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Sakai 11 – User Centered</a:t>
            </a:r>
            <a:endParaRPr lang="en-US" sz="4000" b="1" spc="-150" dirty="0">
              <a:solidFill>
                <a:schemeClr val="bg1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 descr="SIIG info for Sakai 10-11 Webina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017" y="1540976"/>
            <a:ext cx="7974756" cy="4484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19769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320512" y="393822"/>
            <a:ext cx="6506409" cy="950614"/>
          </a:xfrm>
          <a:prstGeom prst="rect">
            <a:avLst/>
          </a:prstGeom>
          <a:solidFill>
            <a:srgbClr val="00AEEF"/>
          </a:solidFill>
          <a:ln>
            <a:noFill/>
          </a:ln>
          <a:effectLst>
            <a:outerShdw blurRad="50800" dist="63500" dir="8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60192" y="27761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b="1" spc="-150" dirty="0" smtClean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Moved to </a:t>
            </a:r>
            <a:r>
              <a:rPr lang="en-US" sz="4000" b="1" spc="-150" dirty="0" err="1" smtClean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GitHub</a:t>
            </a:r>
            <a:endParaRPr lang="en-US" sz="4000" b="1" spc="-150" dirty="0">
              <a:solidFill>
                <a:schemeClr val="bg1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2" descr="Sakaig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8878" y="166657"/>
            <a:ext cx="1870790" cy="19201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2" name="Picture 1" descr="Untitl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192" y="1568532"/>
            <a:ext cx="6386227" cy="5205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838115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ntitled 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885" y="334961"/>
            <a:ext cx="8015752" cy="5792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2821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320511" y="393822"/>
            <a:ext cx="5509565" cy="950614"/>
          </a:xfrm>
          <a:prstGeom prst="rect">
            <a:avLst/>
          </a:prstGeom>
          <a:solidFill>
            <a:srgbClr val="00AEEF"/>
          </a:solidFill>
          <a:ln>
            <a:noFill/>
          </a:ln>
          <a:effectLst>
            <a:outerShdw blurRad="50800" dist="63500" dir="8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60192" y="27761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b="1" spc="-150" dirty="0" smtClean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Sakai &gt;11 ???</a:t>
            </a:r>
            <a:endParaRPr lang="en-US" sz="4000" b="1" spc="-150" dirty="0">
              <a:solidFill>
                <a:schemeClr val="bg1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Improve usability</a:t>
            </a:r>
          </a:p>
          <a:p>
            <a:r>
              <a:rPr lang="en-US" dirty="0"/>
              <a:t>New functionality is </a:t>
            </a:r>
            <a:r>
              <a:rPr lang="en-US" dirty="0" smtClean="0"/>
              <a:t>unlikely</a:t>
            </a:r>
          </a:p>
          <a:p>
            <a:r>
              <a:rPr lang="en-US" dirty="0" smtClean="0"/>
              <a:t>Remove functionality / simplify / cleanup</a:t>
            </a:r>
          </a:p>
          <a:p>
            <a:r>
              <a:rPr lang="en-US" dirty="0" smtClean="0"/>
              <a:t>Improve performance</a:t>
            </a:r>
          </a:p>
          <a:p>
            <a:r>
              <a:rPr lang="en-US" dirty="0" smtClean="0"/>
              <a:t>Improve extensibility</a:t>
            </a:r>
          </a:p>
          <a:p>
            <a:r>
              <a:rPr lang="en-US" dirty="0" smtClean="0"/>
              <a:t>More interoperability </a:t>
            </a:r>
          </a:p>
          <a:p>
            <a:r>
              <a:rPr lang="en-US" dirty="0" smtClean="0"/>
              <a:t>Make integration "silky smooth"</a:t>
            </a:r>
            <a:endParaRPr lang="en-US" dirty="0"/>
          </a:p>
        </p:txBody>
      </p:sp>
      <p:pic>
        <p:nvPicPr>
          <p:cNvPr id="7" name="Picture 2" descr="Sakaig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8878" y="166657"/>
            <a:ext cx="1870790" cy="19201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85417659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320511" y="393822"/>
            <a:ext cx="5509565" cy="950614"/>
          </a:xfrm>
          <a:prstGeom prst="rect">
            <a:avLst/>
          </a:prstGeom>
          <a:solidFill>
            <a:srgbClr val="00AEEF"/>
          </a:solidFill>
          <a:ln>
            <a:noFill/>
          </a:ln>
          <a:effectLst>
            <a:outerShdw blurRad="50800" dist="63500" dir="8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60192" y="27761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b="1" spc="-150" dirty="0" smtClean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The LMS Market</a:t>
            </a:r>
            <a:endParaRPr lang="en-US" sz="4000" b="1" spc="-150" dirty="0">
              <a:solidFill>
                <a:schemeClr val="bg1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Sakai is not about market share</a:t>
            </a:r>
          </a:p>
          <a:p>
            <a:pPr lvl="1"/>
            <a:r>
              <a:rPr lang="en-US" dirty="0" smtClean="0"/>
              <a:t>5-6% of the US market</a:t>
            </a:r>
          </a:p>
          <a:p>
            <a:pPr lvl="1"/>
            <a:r>
              <a:rPr lang="en-US" dirty="0" smtClean="0"/>
              <a:t>8-10% of the international market</a:t>
            </a:r>
          </a:p>
          <a:p>
            <a:r>
              <a:rPr lang="en-US" dirty="0" smtClean="0"/>
              <a:t>Many schools still on old software</a:t>
            </a:r>
          </a:p>
          <a:p>
            <a:pPr lvl="1"/>
            <a:r>
              <a:rPr lang="en-US" dirty="0" smtClean="0"/>
              <a:t>Angel</a:t>
            </a:r>
          </a:p>
          <a:p>
            <a:pPr lvl="1"/>
            <a:r>
              <a:rPr lang="en-US" dirty="0" smtClean="0"/>
              <a:t>Pre Blackboard 9.0</a:t>
            </a:r>
          </a:p>
          <a:p>
            <a:r>
              <a:rPr lang="en-US" dirty="0" smtClean="0"/>
              <a:t>Commercial competition is intensifying</a:t>
            </a:r>
          </a:p>
          <a:p>
            <a:r>
              <a:rPr lang="en-US" dirty="0" smtClean="0"/>
              <a:t>Sakai is the safe, stable and low cost choice</a:t>
            </a:r>
            <a:endParaRPr lang="en-US" dirty="0"/>
          </a:p>
        </p:txBody>
      </p:sp>
      <p:pic>
        <p:nvPicPr>
          <p:cNvPr id="7" name="Picture 2" descr="Sakaig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8878" y="166657"/>
            <a:ext cx="1870790" cy="19201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91489193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320512" y="393822"/>
            <a:ext cx="6506409" cy="950614"/>
          </a:xfrm>
          <a:prstGeom prst="rect">
            <a:avLst/>
          </a:prstGeom>
          <a:solidFill>
            <a:srgbClr val="00AEEF"/>
          </a:solidFill>
          <a:ln>
            <a:noFill/>
          </a:ln>
          <a:effectLst>
            <a:outerShdw blurRad="50800" dist="63500" dir="8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60192" y="27761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b="1" spc="-150" dirty="0" smtClean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An Open Ecosystem</a:t>
            </a:r>
            <a:endParaRPr lang="en-US" sz="4000" b="1" spc="-150" dirty="0">
              <a:solidFill>
                <a:schemeClr val="bg1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New Standards</a:t>
            </a:r>
          </a:p>
          <a:p>
            <a:pPr lvl="1"/>
            <a:r>
              <a:rPr lang="en-US" dirty="0" smtClean="0"/>
              <a:t>IMS LTI 2.0, IMS LTI Services, Content Item, Content Repository, IMS Caliper, IMS CASA</a:t>
            </a:r>
          </a:p>
          <a:p>
            <a:r>
              <a:rPr lang="en-US" dirty="0" err="1" smtClean="0"/>
              <a:t>Apereo</a:t>
            </a:r>
            <a:r>
              <a:rPr lang="en-US" dirty="0" smtClean="0"/>
              <a:t> Open Analytics Initiative</a:t>
            </a:r>
          </a:p>
          <a:p>
            <a:r>
              <a:rPr lang="en-US" dirty="0" err="1" smtClean="0"/>
              <a:t>Tsugi</a:t>
            </a:r>
            <a:r>
              <a:rPr lang="en-US" dirty="0" smtClean="0"/>
              <a:t> Tool Building Environment</a:t>
            </a:r>
          </a:p>
          <a:p>
            <a:r>
              <a:rPr lang="en-US" dirty="0" err="1" smtClean="0"/>
              <a:t>Karuta</a:t>
            </a:r>
            <a:r>
              <a:rPr lang="en-US" dirty="0" smtClean="0"/>
              <a:t> Portfolio Project</a:t>
            </a:r>
          </a:p>
          <a:p>
            <a:r>
              <a:rPr lang="en-US" dirty="0" smtClean="0"/>
              <a:t>...</a:t>
            </a:r>
          </a:p>
        </p:txBody>
      </p:sp>
      <p:pic>
        <p:nvPicPr>
          <p:cNvPr id="7" name="Picture 6" descr="Untitled_p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567" y="6006780"/>
            <a:ext cx="3286838" cy="728333"/>
          </a:xfrm>
          <a:prstGeom prst="rect">
            <a:avLst/>
          </a:prstGeom>
        </p:spPr>
      </p:pic>
      <p:pic>
        <p:nvPicPr>
          <p:cNvPr id="8" name="Picture 2" descr="Sakaige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8878" y="166657"/>
            <a:ext cx="1870790" cy="19201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9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0616" y="5983492"/>
            <a:ext cx="2894944" cy="72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185897" y="5188071"/>
            <a:ext cx="2652063" cy="523220"/>
          </a:xfrm>
          <a:prstGeom prst="rect">
            <a:avLst/>
          </a:prstGeom>
          <a:noFill/>
          <a:ln>
            <a:solidFill>
              <a:srgbClr val="4F81BD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err="1" smtClean="0"/>
              <a:t>www.apereo.org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79300991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320511" y="393822"/>
            <a:ext cx="5288621" cy="950614"/>
          </a:xfrm>
          <a:prstGeom prst="rect">
            <a:avLst/>
          </a:prstGeom>
          <a:solidFill>
            <a:srgbClr val="00AEEF"/>
          </a:solidFill>
          <a:ln>
            <a:noFill/>
          </a:ln>
          <a:effectLst>
            <a:outerShdw blurRad="50800" dist="63500" dir="8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60192" y="27761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b="1" spc="-150" dirty="0" smtClean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A Banner Year</a:t>
            </a:r>
            <a:endParaRPr lang="en-US" sz="4000" b="1" spc="-150" dirty="0">
              <a:solidFill>
                <a:schemeClr val="bg1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 descr="Untitl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397" y="1706819"/>
            <a:ext cx="8110305" cy="4037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258764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320512" y="393822"/>
            <a:ext cx="6697585" cy="950614"/>
          </a:xfrm>
          <a:prstGeom prst="rect">
            <a:avLst/>
          </a:prstGeom>
          <a:solidFill>
            <a:srgbClr val="00AEEF"/>
          </a:solidFill>
          <a:ln>
            <a:noFill/>
          </a:ln>
          <a:effectLst>
            <a:outerShdw blurRad="50800" dist="63500" dir="8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60192" y="27761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b="1" spc="-150" dirty="0" smtClean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Any Questions?</a:t>
            </a:r>
            <a:endParaRPr lang="en-US" sz="4000" b="1" spc="-150" dirty="0">
              <a:solidFill>
                <a:schemeClr val="bg1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 descr="2014-09-tattoo-right-0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555" y="2171070"/>
            <a:ext cx="4483634" cy="334877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83179" y="5807673"/>
            <a:ext cx="3847327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 smtClean="0"/>
              <a:t>www.sakaiproject.org</a:t>
            </a:r>
            <a:endParaRPr lang="en-US" sz="3200" dirty="0"/>
          </a:p>
        </p:txBody>
      </p:sp>
      <p:pic>
        <p:nvPicPr>
          <p:cNvPr id="8" name="Picture 1" descr="Untitl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0759" y="1771569"/>
            <a:ext cx="2808801" cy="4213202"/>
          </a:xfrm>
          <a:prstGeom prst="rect">
            <a:avLst/>
          </a:prstGeom>
          <a:noFill/>
          <a:ln w="12700" cap="flat" cmpd="sng">
            <a:solidFill>
              <a:srgbClr val="B3F0F1"/>
            </a:solidFill>
            <a:prstDash val="solid"/>
            <a:miter lim="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74608004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320511" y="393822"/>
            <a:ext cx="5288621" cy="950614"/>
          </a:xfrm>
          <a:prstGeom prst="rect">
            <a:avLst/>
          </a:prstGeom>
          <a:solidFill>
            <a:srgbClr val="00AEEF"/>
          </a:solidFill>
          <a:ln>
            <a:noFill/>
          </a:ln>
          <a:effectLst>
            <a:outerShdw blurRad="50800" dist="63500" dir="8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60192" y="27761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b="1" spc="-150" dirty="0" smtClean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Core Values</a:t>
            </a:r>
            <a:endParaRPr lang="en-US" sz="4000" b="1" spc="-150" dirty="0">
              <a:solidFill>
                <a:schemeClr val="bg1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dirty="0" smtClean="0"/>
              <a:t>Open Source</a:t>
            </a:r>
          </a:p>
          <a:p>
            <a:r>
              <a:rPr lang="en-US" dirty="0" smtClean="0"/>
              <a:t>Open Community</a:t>
            </a:r>
          </a:p>
          <a:p>
            <a:r>
              <a:rPr lang="en-US" dirty="0" smtClean="0"/>
              <a:t>Open Planning / Roadmap</a:t>
            </a:r>
          </a:p>
          <a:p>
            <a:endParaRPr lang="en-US" dirty="0" smtClean="0"/>
          </a:p>
          <a:p>
            <a:r>
              <a:rPr lang="en-US" dirty="0" smtClean="0"/>
              <a:t>Our "shareholders" are the adopters and users</a:t>
            </a:r>
          </a:p>
        </p:txBody>
      </p:sp>
      <p:pic>
        <p:nvPicPr>
          <p:cNvPr id="2" name="Picture 1" descr="Untitled_p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675" y="5372992"/>
            <a:ext cx="5407540" cy="1198262"/>
          </a:xfrm>
          <a:prstGeom prst="rect">
            <a:avLst/>
          </a:prstGeom>
        </p:spPr>
      </p:pic>
      <p:pic>
        <p:nvPicPr>
          <p:cNvPr id="8" name="Picture 2" descr="Sakaige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4160" y="277614"/>
            <a:ext cx="2975632" cy="30540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38852842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320511" y="393822"/>
            <a:ext cx="5288621" cy="950614"/>
          </a:xfrm>
          <a:prstGeom prst="rect">
            <a:avLst/>
          </a:prstGeom>
          <a:solidFill>
            <a:srgbClr val="00AEEF"/>
          </a:solidFill>
          <a:ln>
            <a:noFill/>
          </a:ln>
          <a:effectLst>
            <a:outerShdw blurRad="50800" dist="63500" dir="8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60192" y="27761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b="1" spc="-150" dirty="0" smtClean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Leadership</a:t>
            </a:r>
            <a:endParaRPr lang="en-US" sz="4000" b="1" spc="-150" dirty="0">
              <a:solidFill>
                <a:schemeClr val="bg1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 descr="Untitled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110" y="1600984"/>
            <a:ext cx="7409930" cy="4401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738987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320511" y="393822"/>
            <a:ext cx="5288621" cy="950614"/>
          </a:xfrm>
          <a:prstGeom prst="rect">
            <a:avLst/>
          </a:prstGeom>
          <a:solidFill>
            <a:srgbClr val="00AEEF"/>
          </a:solidFill>
          <a:ln>
            <a:noFill/>
          </a:ln>
          <a:effectLst>
            <a:outerShdw blurRad="50800" dist="63500" dir="8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60192" y="27761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b="1" spc="-150" dirty="0" smtClean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Standards</a:t>
            </a:r>
            <a:endParaRPr lang="en-US" sz="4000" b="1" spc="-150" dirty="0">
              <a:solidFill>
                <a:schemeClr val="bg1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dirty="0" smtClean="0"/>
              <a:t>Leading the way in cross-LMS interoperability</a:t>
            </a:r>
          </a:p>
          <a:p>
            <a:endParaRPr lang="en-US" dirty="0"/>
          </a:p>
          <a:p>
            <a:r>
              <a:rPr lang="en-US" dirty="0" smtClean="0"/>
              <a:t>Helped found of major IMS Standards</a:t>
            </a:r>
          </a:p>
          <a:p>
            <a:pPr lvl="1"/>
            <a:r>
              <a:rPr lang="en-US" dirty="0" smtClean="0"/>
              <a:t>Learning Tools Interoperability (IMS LTI)</a:t>
            </a:r>
          </a:p>
          <a:p>
            <a:pPr lvl="1"/>
            <a:r>
              <a:rPr lang="en-US" dirty="0" smtClean="0"/>
              <a:t>Common Cartridge (IMS CC)</a:t>
            </a:r>
          </a:p>
          <a:p>
            <a:pPr lvl="1"/>
            <a:endParaRPr lang="en-US" dirty="0"/>
          </a:p>
          <a:p>
            <a:r>
              <a:rPr lang="en-US" dirty="0" smtClean="0"/>
              <a:t>First to ship most IMS standards</a:t>
            </a:r>
          </a:p>
          <a:p>
            <a:pPr lvl="1"/>
            <a:r>
              <a:rPr lang="en-US" dirty="0" smtClean="0"/>
              <a:t>Most recently IMS LTI 2.0 in Sakai 10</a:t>
            </a:r>
          </a:p>
        </p:txBody>
      </p:sp>
      <p:pic>
        <p:nvPicPr>
          <p:cNvPr id="8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9733" y="448442"/>
            <a:ext cx="3349625" cy="836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73395016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320511" y="393822"/>
            <a:ext cx="7120902" cy="950614"/>
          </a:xfrm>
          <a:prstGeom prst="rect">
            <a:avLst/>
          </a:prstGeom>
          <a:solidFill>
            <a:srgbClr val="00AEEF"/>
          </a:solidFill>
          <a:ln>
            <a:noFill/>
          </a:ln>
          <a:effectLst>
            <a:outerShdw blurRad="50800" dist="63500" dir="8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60192" y="27761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b="1" spc="-150" dirty="0" smtClean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A Decade of Innovation</a:t>
            </a:r>
            <a:endParaRPr lang="en-US" sz="4000" b="1" spc="-150" dirty="0">
              <a:solidFill>
                <a:schemeClr val="bg1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sz="2800" dirty="0"/>
              <a:t>Sakai 2.9 – Summer 2013</a:t>
            </a:r>
          </a:p>
          <a:p>
            <a:pPr lvl="1"/>
            <a:r>
              <a:rPr lang="en-US" dirty="0"/>
              <a:t>Best in class course navigation</a:t>
            </a:r>
          </a:p>
          <a:p>
            <a:pPr lvl="1"/>
            <a:r>
              <a:rPr lang="en-US" dirty="0"/>
              <a:t>Best in class Lesson Builder (Last major feature)</a:t>
            </a:r>
          </a:p>
          <a:p>
            <a:r>
              <a:rPr lang="en-US" sz="2800" dirty="0"/>
              <a:t>Sakai 10 – Summer 2014</a:t>
            </a:r>
          </a:p>
          <a:p>
            <a:pPr lvl="1"/>
            <a:r>
              <a:rPr lang="en-US" dirty="0"/>
              <a:t>Improve cost of cloud hosting</a:t>
            </a:r>
          </a:p>
          <a:p>
            <a:pPr lvl="1"/>
            <a:r>
              <a:rPr lang="en-US" dirty="0"/>
              <a:t>UI Improvements / MOOC Influence</a:t>
            </a:r>
          </a:p>
          <a:p>
            <a:r>
              <a:rPr lang="en-US" sz="2800" dirty="0"/>
              <a:t>Sakai 11 – </a:t>
            </a:r>
            <a:r>
              <a:rPr lang="en-US" sz="2800" dirty="0" smtClean="0"/>
              <a:t>Fall 2015</a:t>
            </a:r>
            <a:endParaRPr lang="en-US" sz="2800" dirty="0"/>
          </a:p>
          <a:p>
            <a:pPr lvl="1"/>
            <a:r>
              <a:rPr lang="en-US" dirty="0"/>
              <a:t>Responsive design throughout</a:t>
            </a:r>
          </a:p>
          <a:p>
            <a:pPr lvl="1"/>
            <a:r>
              <a:rPr lang="en-US" dirty="0"/>
              <a:t>UI Surprise and Delight</a:t>
            </a:r>
          </a:p>
        </p:txBody>
      </p:sp>
      <p:pic>
        <p:nvPicPr>
          <p:cNvPr id="2" name="Picture 1" descr="sakai-logo-big-larg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1777" y="393822"/>
            <a:ext cx="1767386" cy="1102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901765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320511" y="393822"/>
            <a:ext cx="7120902" cy="950614"/>
          </a:xfrm>
          <a:prstGeom prst="rect">
            <a:avLst/>
          </a:prstGeom>
          <a:solidFill>
            <a:srgbClr val="00AEEF"/>
          </a:solidFill>
          <a:ln>
            <a:noFill/>
          </a:ln>
          <a:effectLst>
            <a:outerShdw blurRad="50800" dist="63500" dir="8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60192" y="27761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b="1" spc="-150" dirty="0" smtClean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Sakai 10 (partial List)</a:t>
            </a:r>
            <a:endParaRPr lang="en-US" sz="4000" b="1" spc="-150" dirty="0">
              <a:solidFill>
                <a:schemeClr val="bg1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Content Placeholder 3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r>
              <a:rPr lang="en-US" sz="2800" dirty="0" smtClean="0"/>
              <a:t>Peer Grading Assignments</a:t>
            </a:r>
          </a:p>
          <a:p>
            <a:r>
              <a:rPr lang="en-US" sz="2800" dirty="0"/>
              <a:t>Group </a:t>
            </a:r>
            <a:r>
              <a:rPr lang="en-US" sz="2800" dirty="0" smtClean="0"/>
              <a:t>Assignments</a:t>
            </a:r>
          </a:p>
          <a:p>
            <a:r>
              <a:rPr lang="en-US" sz="2800" dirty="0" smtClean="0"/>
              <a:t>Help Improvements</a:t>
            </a:r>
          </a:p>
          <a:p>
            <a:r>
              <a:rPr lang="en-US" sz="2800" dirty="0" smtClean="0"/>
              <a:t>Forums "MOOC-like"</a:t>
            </a:r>
          </a:p>
          <a:p>
            <a:r>
              <a:rPr lang="en-US" sz="2800" dirty="0" smtClean="0"/>
              <a:t>Test and Quizzes – All HTML5 recorder</a:t>
            </a:r>
          </a:p>
          <a:p>
            <a:r>
              <a:rPr lang="en-US" sz="2800" dirty="0" smtClean="0"/>
              <a:t>Syllabus Improvements</a:t>
            </a:r>
          </a:p>
          <a:p>
            <a:r>
              <a:rPr lang="en-US" sz="2800" dirty="0" smtClean="0"/>
              <a:t>Improved messaging</a:t>
            </a:r>
          </a:p>
        </p:txBody>
      </p:sp>
      <p:sp>
        <p:nvSpPr>
          <p:cNvPr id="9" name="Content Placeholder 4"/>
          <p:cNvSpPr txBox="1">
            <a:spLocks/>
          </p:cNvSpPr>
          <p:nvPr/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smtClean="0"/>
              <a:t>Lesson Builder</a:t>
            </a:r>
          </a:p>
          <a:p>
            <a:pPr lvl="1"/>
            <a:r>
              <a:rPr lang="en-US" smtClean="0"/>
              <a:t>Peer rubrics</a:t>
            </a:r>
          </a:p>
          <a:p>
            <a:pPr lvl="1"/>
            <a:r>
              <a:rPr lang="en-US" smtClean="0"/>
              <a:t>Polls</a:t>
            </a:r>
          </a:p>
          <a:p>
            <a:r>
              <a:rPr lang="en-US" sz="2800" smtClean="0"/>
              <a:t>Rich Text Editor</a:t>
            </a:r>
          </a:p>
          <a:p>
            <a:pPr lvl="1"/>
            <a:r>
              <a:rPr lang="en-US" smtClean="0"/>
              <a:t>Audio record HTML5</a:t>
            </a:r>
          </a:p>
          <a:p>
            <a:pPr lvl="1"/>
            <a:r>
              <a:rPr lang="en-US" smtClean="0"/>
              <a:t>Accessible (ARIA)</a:t>
            </a:r>
          </a:p>
          <a:p>
            <a:pPr lvl="1"/>
            <a:r>
              <a:rPr lang="en-US" smtClean="0"/>
              <a:t>MathML</a:t>
            </a:r>
          </a:p>
          <a:p>
            <a:r>
              <a:rPr lang="en-US" sz="2800" smtClean="0"/>
              <a:t>Grade Book Extra Credit</a:t>
            </a:r>
          </a:p>
          <a:p>
            <a:r>
              <a:rPr lang="en-US" sz="2800" smtClean="0"/>
              <a:t>Drag/Drop Upload</a:t>
            </a:r>
            <a:endParaRPr lang="en-US" sz="2800" dirty="0"/>
          </a:p>
        </p:txBody>
      </p:sp>
      <p:pic>
        <p:nvPicPr>
          <p:cNvPr id="10" name="Picture 2" descr="Sakaig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1132" y="142710"/>
            <a:ext cx="1420045" cy="14574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42827723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320511" y="393822"/>
            <a:ext cx="7120902" cy="950614"/>
          </a:xfrm>
          <a:prstGeom prst="rect">
            <a:avLst/>
          </a:prstGeom>
          <a:solidFill>
            <a:srgbClr val="00AEEF"/>
          </a:solidFill>
          <a:ln>
            <a:noFill/>
          </a:ln>
          <a:effectLst>
            <a:outerShdw blurRad="50800" dist="63500" dir="8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Historically we have avoided extensive roadmap discussions</a:t>
            </a:r>
          </a:p>
          <a:p>
            <a:pPr lvl="1"/>
            <a:r>
              <a:rPr lang="en-US" dirty="0" smtClean="0"/>
              <a:t>Unpredictable resources</a:t>
            </a:r>
          </a:p>
          <a:p>
            <a:pPr lvl="1"/>
            <a:r>
              <a:rPr lang="en-US" dirty="0" smtClean="0"/>
              <a:t>Governance layers / expectations / approvals</a:t>
            </a:r>
          </a:p>
          <a:p>
            <a:r>
              <a:rPr lang="en-US" dirty="0" smtClean="0"/>
              <a:t>The governance of Sakai is clear </a:t>
            </a:r>
          </a:p>
          <a:p>
            <a:r>
              <a:rPr lang="en-US" dirty="0" smtClean="0"/>
              <a:t>Commercial providers resources are more consistent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1" spc="-150" dirty="0" smtClean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Roadmap for Sakai?</a:t>
            </a:r>
            <a:endParaRPr lang="en-US" b="1" spc="-150" dirty="0">
              <a:solidFill>
                <a:schemeClr val="bg1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63678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ntitl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555" y="145994"/>
            <a:ext cx="6510835" cy="4766362"/>
          </a:xfrm>
          <a:prstGeom prst="rect">
            <a:avLst/>
          </a:prstGeom>
        </p:spPr>
      </p:pic>
      <p:pic>
        <p:nvPicPr>
          <p:cNvPr id="5" name="Picture 4" descr="IMG_3609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9764" y="3783797"/>
            <a:ext cx="3284614" cy="2452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632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951</TotalTime>
  <Words>385</Words>
  <Application>Microsoft Macintosh PowerPoint</Application>
  <PresentationFormat>On-screen Show (4:3)</PresentationFormat>
  <Paragraphs>86</Paragraphs>
  <Slides>20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Roadmap for Sakai?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Longsight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Sean Wallace</dc:creator>
  <cp:lastModifiedBy>Charles Severance</cp:lastModifiedBy>
  <cp:revision>167</cp:revision>
  <dcterms:created xsi:type="dcterms:W3CDTF">2014-01-23T19:01:53Z</dcterms:created>
  <dcterms:modified xsi:type="dcterms:W3CDTF">2015-02-07T11:02:25Z</dcterms:modified>
</cp:coreProperties>
</file>